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87" r:id="rId2"/>
    <p:sldId id="393" r:id="rId3"/>
    <p:sldId id="284" r:id="rId4"/>
    <p:sldId id="380" r:id="rId5"/>
    <p:sldId id="381" r:id="rId6"/>
    <p:sldId id="382" r:id="rId7"/>
    <p:sldId id="394" r:id="rId8"/>
    <p:sldId id="383" r:id="rId9"/>
    <p:sldId id="376" r:id="rId10"/>
    <p:sldId id="379" r:id="rId11"/>
    <p:sldId id="375" r:id="rId12"/>
    <p:sldId id="372" r:id="rId13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FFFF99"/>
    <a:srgbClr val="FFFFCC"/>
    <a:srgbClr val="CCFF33"/>
    <a:srgbClr val="CCCC00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9" autoAdjust="0"/>
    <p:restoredTop sz="90966" autoAdjust="0"/>
  </p:normalViewPr>
  <p:slideViewPr>
    <p:cSldViewPr snapToGrid="0">
      <p:cViewPr varScale="1">
        <p:scale>
          <a:sx n="53" d="100"/>
          <a:sy n="53" d="100"/>
        </p:scale>
        <p:origin x="8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12" y="-108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694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2" rIns="95523" bIns="4776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678" y="1"/>
            <a:ext cx="3077694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2" rIns="95523" bIns="477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4"/>
            <a:ext cx="3077694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2" rIns="95523" bIns="4776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678" y="9720674"/>
            <a:ext cx="3077694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2" rIns="95523" bIns="477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941479-2F3C-45FE-9CD9-F96921A005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6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694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2" rIns="95523" bIns="4776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678" y="1"/>
            <a:ext cx="3077694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2" rIns="95523" bIns="477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7" y="4861155"/>
            <a:ext cx="5683589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2" rIns="95523" bIns="477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4"/>
            <a:ext cx="3077694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2" rIns="95523" bIns="4776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678" y="9720674"/>
            <a:ext cx="3077694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2" rIns="95523" bIns="477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6BD952-5336-4C8D-8DC6-DA64240F65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392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32" indent="-2985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4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668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28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690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52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14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76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6AD6EC-B0F3-4309-BBC3-D3D012515A2E}" type="slidenum">
              <a:rPr lang="de-DE" sz="1200" smtClean="0"/>
              <a:pPr eaLnBrk="1" hangingPunct="1"/>
              <a:t>1</a:t>
            </a:fld>
            <a:endParaRPr lang="de-DE" sz="1200" dirty="0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028061" y="9727221"/>
            <a:ext cx="3076004" cy="50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9" tIns="49534" rIns="99059" bIns="49534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086EA0F-374D-40A1-BCF0-CA21BF5DD670}" type="slidenum">
              <a:rPr lang="en-GB" sz="1300"/>
              <a:pPr algn="r" eaLnBrk="1" hangingPunct="1"/>
              <a:t>1</a:t>
            </a:fld>
            <a:endParaRPr lang="en-GB" sz="1300" dirty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4" y="4861155"/>
            <a:ext cx="5210098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9" tIns="49534" rIns="99059" bIns="49534"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81226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32" indent="-2985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4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668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28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690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52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14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76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448B5E-FCCD-4A93-BAF3-9CF46877CB23}" type="slidenum">
              <a:rPr lang="de-DE" sz="1200" smtClean="0"/>
              <a:pPr eaLnBrk="1" hangingPunct="1"/>
              <a:t>11</a:t>
            </a:fld>
            <a:endParaRPr lang="de-DE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4" y="4861155"/>
            <a:ext cx="5210098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noProof="1" smtClean="0"/>
          </a:p>
        </p:txBody>
      </p:sp>
    </p:spTree>
    <p:extLst>
      <p:ext uri="{BB962C8B-B14F-4D97-AF65-F5344CB8AC3E}">
        <p14:creationId xmlns:p14="http://schemas.microsoft.com/office/powerpoint/2010/main" val="8806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32" indent="-2985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4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668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28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690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52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14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76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448B5E-FCCD-4A93-BAF3-9CF46877CB23}" type="slidenum">
              <a:rPr lang="de-DE" sz="1200" smtClean="0"/>
              <a:pPr eaLnBrk="1" hangingPunct="1"/>
              <a:t>12</a:t>
            </a:fld>
            <a:endParaRPr lang="de-DE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4" y="4861155"/>
            <a:ext cx="5210098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noProof="1" smtClean="0"/>
          </a:p>
        </p:txBody>
      </p:sp>
    </p:spTree>
    <p:extLst>
      <p:ext uri="{BB962C8B-B14F-4D97-AF65-F5344CB8AC3E}">
        <p14:creationId xmlns:p14="http://schemas.microsoft.com/office/powerpoint/2010/main" val="190889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BD952-5336-4C8D-8DC6-DA64240F658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79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32" indent="-2985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4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668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28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690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52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14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76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448B5E-FCCD-4A93-BAF3-9CF46877CB23}" type="slidenum">
              <a:rPr lang="de-DE" sz="1200" smtClean="0"/>
              <a:pPr eaLnBrk="1" hangingPunct="1"/>
              <a:t>3</a:t>
            </a:fld>
            <a:endParaRPr lang="de-DE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4" y="4861155"/>
            <a:ext cx="5210098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noProof="1" smtClean="0"/>
          </a:p>
        </p:txBody>
      </p:sp>
    </p:spTree>
    <p:extLst>
      <p:ext uri="{BB962C8B-B14F-4D97-AF65-F5344CB8AC3E}">
        <p14:creationId xmlns:p14="http://schemas.microsoft.com/office/powerpoint/2010/main" val="286874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32" indent="-2985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4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668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28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690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52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14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76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448B5E-FCCD-4A93-BAF3-9CF46877CB23}" type="slidenum">
              <a:rPr lang="de-DE" sz="1200" smtClean="0"/>
              <a:pPr eaLnBrk="1" hangingPunct="1"/>
              <a:t>4</a:t>
            </a:fld>
            <a:endParaRPr lang="de-DE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4" y="4861155"/>
            <a:ext cx="5210098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noProof="1" smtClean="0"/>
          </a:p>
        </p:txBody>
      </p:sp>
    </p:spTree>
    <p:extLst>
      <p:ext uri="{BB962C8B-B14F-4D97-AF65-F5344CB8AC3E}">
        <p14:creationId xmlns:p14="http://schemas.microsoft.com/office/powerpoint/2010/main" val="18570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32" indent="-2985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4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668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28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690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52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14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76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448B5E-FCCD-4A93-BAF3-9CF46877CB23}" type="slidenum">
              <a:rPr lang="de-DE" sz="1200" smtClean="0"/>
              <a:pPr eaLnBrk="1" hangingPunct="1"/>
              <a:t>5</a:t>
            </a:fld>
            <a:endParaRPr lang="de-DE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4" y="4861155"/>
            <a:ext cx="5210098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noProof="1" smtClean="0"/>
          </a:p>
        </p:txBody>
      </p:sp>
    </p:spTree>
    <p:extLst>
      <p:ext uri="{BB962C8B-B14F-4D97-AF65-F5344CB8AC3E}">
        <p14:creationId xmlns:p14="http://schemas.microsoft.com/office/powerpoint/2010/main" val="236952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32" indent="-2985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4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668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28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690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52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14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76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448B5E-FCCD-4A93-BAF3-9CF46877CB23}" type="slidenum">
              <a:rPr lang="de-DE" sz="1200" smtClean="0"/>
              <a:pPr eaLnBrk="1" hangingPunct="1"/>
              <a:t>6</a:t>
            </a:fld>
            <a:endParaRPr lang="de-DE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4" y="4861155"/>
            <a:ext cx="5210098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noProof="1" smtClean="0"/>
          </a:p>
        </p:txBody>
      </p:sp>
    </p:spTree>
    <p:extLst>
      <p:ext uri="{BB962C8B-B14F-4D97-AF65-F5344CB8AC3E}">
        <p14:creationId xmlns:p14="http://schemas.microsoft.com/office/powerpoint/2010/main" val="145711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32" indent="-2985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4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668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28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690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52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14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76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448B5E-FCCD-4A93-BAF3-9CF46877CB23}" type="slidenum">
              <a:rPr lang="de-DE" sz="1200" smtClean="0"/>
              <a:pPr eaLnBrk="1" hangingPunct="1"/>
              <a:t>8</a:t>
            </a:fld>
            <a:endParaRPr lang="de-DE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4" y="4861155"/>
            <a:ext cx="5210098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noProof="1" smtClean="0"/>
          </a:p>
        </p:txBody>
      </p:sp>
    </p:spTree>
    <p:extLst>
      <p:ext uri="{BB962C8B-B14F-4D97-AF65-F5344CB8AC3E}">
        <p14:creationId xmlns:p14="http://schemas.microsoft.com/office/powerpoint/2010/main" val="404529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32" indent="-2985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4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668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28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690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52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14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76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448B5E-FCCD-4A93-BAF3-9CF46877CB23}" type="slidenum">
              <a:rPr lang="de-DE" sz="1200" smtClean="0"/>
              <a:pPr eaLnBrk="1" hangingPunct="1"/>
              <a:t>9</a:t>
            </a:fld>
            <a:endParaRPr lang="de-DE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4" y="4861155"/>
            <a:ext cx="5210098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noProof="1" smtClean="0"/>
          </a:p>
        </p:txBody>
      </p:sp>
    </p:spTree>
    <p:extLst>
      <p:ext uri="{BB962C8B-B14F-4D97-AF65-F5344CB8AC3E}">
        <p14:creationId xmlns:p14="http://schemas.microsoft.com/office/powerpoint/2010/main" val="212277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32" indent="-29851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4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668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289" indent="-23881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690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528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14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767" indent="-23881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448B5E-FCCD-4A93-BAF3-9CF46877CB23}" type="slidenum">
              <a:rPr lang="de-DE" sz="1200" smtClean="0"/>
              <a:pPr eaLnBrk="1" hangingPunct="1"/>
              <a:t>10</a:t>
            </a:fld>
            <a:endParaRPr lang="de-DE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9688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4" y="4861155"/>
            <a:ext cx="5210098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noProof="1" smtClean="0"/>
          </a:p>
        </p:txBody>
      </p:sp>
    </p:spTree>
    <p:extLst>
      <p:ext uri="{BB962C8B-B14F-4D97-AF65-F5344CB8AC3E}">
        <p14:creationId xmlns:p14="http://schemas.microsoft.com/office/powerpoint/2010/main" val="379753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2"/>
          <p:cNvGraphicFramePr>
            <a:graphicFrameLocks noChangeAspect="1"/>
          </p:cNvGraphicFramePr>
          <p:nvPr userDrawn="1"/>
        </p:nvGraphicFramePr>
        <p:xfrm>
          <a:off x="3781425" y="1466850"/>
          <a:ext cx="15621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3" name="CorelDRAW" r:id="rId3" imgW="4480560" imgH="5617464" progId="">
                  <p:embed/>
                </p:oleObj>
              </mc:Choice>
              <mc:Fallback>
                <p:oleObj name="CorelDRAW" r:id="rId3" imgW="4480560" imgH="561746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1466850"/>
                        <a:ext cx="156210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5"/>
          <p:cNvSpPr>
            <a:spLocks noChangeShapeType="1"/>
          </p:cNvSpPr>
          <p:nvPr userDrawn="1"/>
        </p:nvSpPr>
        <p:spPr bwMode="auto">
          <a:xfrm>
            <a:off x="214313" y="692150"/>
            <a:ext cx="8713787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 bwMode="gray">
          <a:xfrm>
            <a:off x="863600" y="3571875"/>
            <a:ext cx="7051675" cy="1081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5070475"/>
            <a:ext cx="7075488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noProof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87045" name="Bild 1" descr="logo_bfkdo_o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5970" y="192405"/>
            <a:ext cx="291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2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69923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2130425" cy="5527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9563" y="274638"/>
            <a:ext cx="6242050" cy="55276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77260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09563" y="1489075"/>
            <a:ext cx="8524875" cy="43132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37109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23998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65682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956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382610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50039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237666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51623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210562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de-DE"/>
              <a:t>Weiterbildungslehrgang</a:t>
            </a:r>
          </a:p>
        </p:txBody>
      </p:sp>
    </p:spTree>
    <p:extLst>
      <p:ext uri="{BB962C8B-B14F-4D97-AF65-F5344CB8AC3E}">
        <p14:creationId xmlns:p14="http://schemas.microsoft.com/office/powerpoint/2010/main" val="82926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06388" y="6353175"/>
            <a:ext cx="35734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noProof="1">
                <a:solidFill>
                  <a:schemeClr val="folHlin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AT" dirty="0"/>
              <a:t>Funklehrgang</a:t>
            </a:r>
            <a:endParaRPr lang="de-DE" dirty="0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7429500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de-DE" sz="1000"/>
              <a:t>Seite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E6118576-3071-48A9-B565-5B8B4FFF28C6}" type="slidenum">
              <a:rPr lang="de-DE" sz="1000"/>
              <a:pPr algn="r">
                <a:defRPr/>
              </a:pPr>
              <a:t>‹Nr.›</a:t>
            </a:fld>
            <a:endParaRPr lang="de-DE" sz="1000"/>
          </a:p>
        </p:txBody>
      </p:sp>
      <p:sp>
        <p:nvSpPr>
          <p:cNvPr id="110606" name="Rectangle 5"/>
          <p:cNvSpPr>
            <a:spLocks noChangeArrowheads="1"/>
          </p:cNvSpPr>
          <p:nvPr/>
        </p:nvSpPr>
        <p:spPr bwMode="gray">
          <a:xfrm>
            <a:off x="3478213" y="6362700"/>
            <a:ext cx="3824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AT" sz="1000" noProof="1" smtClean="0">
                <a:solidFill>
                  <a:schemeClr val="folHlink"/>
                </a:solidFill>
              </a:rPr>
              <a:t>Aufgaben</a:t>
            </a:r>
            <a:r>
              <a:rPr lang="de-AT" sz="1000" baseline="0" noProof="1" smtClean="0">
                <a:solidFill>
                  <a:schemeClr val="folHlink"/>
                </a:solidFill>
              </a:rPr>
              <a:t> des Funkers im Einsatz</a:t>
            </a:r>
            <a:endParaRPr lang="de-DE" sz="1000" noProof="1">
              <a:solidFill>
                <a:schemeClr val="folHlink"/>
              </a:solidFill>
            </a:endParaRPr>
          </a:p>
        </p:txBody>
      </p:sp>
      <p:sp>
        <p:nvSpPr>
          <p:cNvPr id="110613" name="Line 21"/>
          <p:cNvSpPr>
            <a:spLocks noChangeShapeType="1"/>
          </p:cNvSpPr>
          <p:nvPr userDrawn="1"/>
        </p:nvSpPr>
        <p:spPr bwMode="auto">
          <a:xfrm>
            <a:off x="214313" y="692150"/>
            <a:ext cx="8713787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88065" name="Bild 1" descr="logo_bfkdo_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8810" y="192405"/>
            <a:ext cx="291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fv-bgld.at/lfv/fileadmin/downloads/Bestimmungen/fulg_0108.pdf" TargetMode="External"/><Relationship Id="rId3" Type="http://schemas.openxmlformats.org/officeDocument/2006/relationships/hyperlink" Target="LU_FUW_Gesamtunterlage_v03.pdf" TargetMode="External"/><Relationship Id="rId7" Type="http://schemas.openxmlformats.org/officeDocument/2006/relationships/hyperlink" Target="http://www.lfv-bgld.at/lfv/fileadmin/downloads/landesleistungsbewerbe/Bestimmungen_FULA_Bronze_Silber_2011100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0b5AwEdxvn4" TargetMode="External"/><Relationship Id="rId11" Type="http://schemas.openxmlformats.org/officeDocument/2006/relationships/hyperlink" Target="http://www.bfkdo-op.at/" TargetMode="External"/><Relationship Id="rId5" Type="http://schemas.openxmlformats.org/officeDocument/2006/relationships/hyperlink" Target="Ausbildungsunterlage_SSES-2010_v2.pdf" TargetMode="External"/><Relationship Id="rId10" Type="http://schemas.openxmlformats.org/officeDocument/2006/relationships/hyperlink" Target="http://www.youtube.com/watch?v=SrhofmiBU_0" TargetMode="External"/><Relationship Id="rId4" Type="http://schemas.openxmlformats.org/officeDocument/2006/relationships/hyperlink" Target="http://www.lfv-bgld.at/" TargetMode="External"/><Relationship Id="rId9" Type="http://schemas.openxmlformats.org/officeDocument/2006/relationships/hyperlink" Target="http://www.lfv-bgld.at/lfv/fileadmin/downloads/FULG/FS_VFUG_Grafiken_fuer_FULA-Gold_Praesentationen_v02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896620" y="3581400"/>
            <a:ext cx="7835900" cy="22402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de-DE" dirty="0" smtClean="0"/>
              <a:t>Kartenbeispiele UTM</a:t>
            </a:r>
            <a:br>
              <a:rPr lang="de-DE" dirty="0" smtClean="0"/>
            </a:b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noProof="1" smtClean="0"/>
              <a:t>Funkausbildung</a:t>
            </a:r>
            <a:endParaRPr lang="de-DE" noProof="1" smtClean="0"/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33363" y="1133475"/>
            <a:ext cx="8524875" cy="4573588"/>
          </a:xfrm>
        </p:spPr>
        <p:txBody>
          <a:bodyPr/>
          <a:lstStyle/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/>
              <a:t> </a:t>
            </a:r>
            <a:endParaRPr lang="de-AT" noProof="1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/>
              <a:t> 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            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11016" y="106803"/>
            <a:ext cx="85376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61938">
              <a:spcAft>
                <a:spcPct val="40000"/>
              </a:spcAft>
              <a:defRPr/>
            </a:pPr>
            <a:r>
              <a:rPr lang="de-DE" sz="2800" noProof="1" smtClean="0">
                <a:solidFill>
                  <a:schemeClr val="hlink"/>
                </a:solidFill>
              </a:rPr>
              <a:t>Wegbeschreibung</a:t>
            </a:r>
            <a:endParaRPr lang="de-DE" sz="2800" noProof="1">
              <a:solidFill>
                <a:schemeClr val="hlin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872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904875"/>
            <a:ext cx="595312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9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noProof="1" smtClean="0"/>
              <a:t>Funkausbildung</a:t>
            </a:r>
            <a:endParaRPr lang="de-DE" noProof="1" smtClean="0"/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6388" y="1176162"/>
            <a:ext cx="8524875" cy="4573588"/>
          </a:xfrm>
        </p:spPr>
        <p:txBody>
          <a:bodyPr/>
          <a:lstStyle/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/>
              <a:t>                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            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11016" y="106803"/>
            <a:ext cx="85376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61938">
              <a:spcAft>
                <a:spcPct val="40000"/>
              </a:spcAft>
              <a:defRPr/>
            </a:pPr>
            <a:r>
              <a:rPr lang="de-DE" sz="2800" noProof="1" smtClean="0">
                <a:solidFill>
                  <a:schemeClr val="hlink"/>
                </a:solidFill>
              </a:rPr>
              <a:t>Wegbesschreibung</a:t>
            </a:r>
            <a:endParaRPr lang="de-DE" sz="2800" noProof="1">
              <a:solidFill>
                <a:schemeClr val="hlink"/>
              </a:solidFill>
            </a:endParaRPr>
          </a:p>
        </p:txBody>
      </p:sp>
      <p:pic>
        <p:nvPicPr>
          <p:cNvPr id="7" name="Picture 6" descr="Vergleich_Gitternetz_UTM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69" y="1603799"/>
            <a:ext cx="6679279" cy="41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93811" y="2004842"/>
            <a:ext cx="657790" cy="21544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b="1" dirty="0" smtClean="0">
                <a:solidFill>
                  <a:srgbClr val="FF0000"/>
                </a:solidFill>
              </a:rPr>
              <a:t>Punkt D</a:t>
            </a:r>
            <a:endParaRPr lang="de-AT" sz="800" b="1" dirty="0">
              <a:solidFill>
                <a:srgbClr val="FF0000"/>
              </a:solidFill>
            </a:endParaRPr>
          </a:p>
        </p:txBody>
      </p:sp>
      <p:sp>
        <p:nvSpPr>
          <p:cNvPr id="11" name="Freihandform 10"/>
          <p:cNvSpPr/>
          <p:nvPr/>
        </p:nvSpPr>
        <p:spPr bwMode="auto">
          <a:xfrm>
            <a:off x="3359426" y="2027583"/>
            <a:ext cx="695739" cy="2266121"/>
          </a:xfrm>
          <a:custGeom>
            <a:avLst/>
            <a:gdLst>
              <a:gd name="connsiteX0" fmla="*/ 327991 w 695739"/>
              <a:gd name="connsiteY0" fmla="*/ 2266121 h 2266121"/>
              <a:gd name="connsiteX1" fmla="*/ 288235 w 695739"/>
              <a:gd name="connsiteY1" fmla="*/ 2186608 h 2266121"/>
              <a:gd name="connsiteX2" fmla="*/ 298174 w 695739"/>
              <a:gd name="connsiteY2" fmla="*/ 2156791 h 2266121"/>
              <a:gd name="connsiteX3" fmla="*/ 318052 w 695739"/>
              <a:gd name="connsiteY3" fmla="*/ 2126974 h 2266121"/>
              <a:gd name="connsiteX4" fmla="*/ 318052 w 695739"/>
              <a:gd name="connsiteY4" fmla="*/ 2037521 h 2266121"/>
              <a:gd name="connsiteX5" fmla="*/ 298174 w 695739"/>
              <a:gd name="connsiteY5" fmla="*/ 2007704 h 2266121"/>
              <a:gd name="connsiteX6" fmla="*/ 268357 w 695739"/>
              <a:gd name="connsiteY6" fmla="*/ 1958008 h 2266121"/>
              <a:gd name="connsiteX7" fmla="*/ 248478 w 695739"/>
              <a:gd name="connsiteY7" fmla="*/ 1898374 h 2266121"/>
              <a:gd name="connsiteX8" fmla="*/ 238539 w 695739"/>
              <a:gd name="connsiteY8" fmla="*/ 1868556 h 2266121"/>
              <a:gd name="connsiteX9" fmla="*/ 228600 w 695739"/>
              <a:gd name="connsiteY9" fmla="*/ 1828800 h 2266121"/>
              <a:gd name="connsiteX10" fmla="*/ 218661 w 695739"/>
              <a:gd name="connsiteY10" fmla="*/ 1798982 h 2266121"/>
              <a:gd name="connsiteX11" fmla="*/ 208722 w 695739"/>
              <a:gd name="connsiteY11" fmla="*/ 1739347 h 2266121"/>
              <a:gd name="connsiteX12" fmla="*/ 188844 w 695739"/>
              <a:gd name="connsiteY12" fmla="*/ 1679713 h 2266121"/>
              <a:gd name="connsiteX13" fmla="*/ 178904 w 695739"/>
              <a:gd name="connsiteY13" fmla="*/ 1649895 h 2266121"/>
              <a:gd name="connsiteX14" fmla="*/ 159026 w 695739"/>
              <a:gd name="connsiteY14" fmla="*/ 1580321 h 2266121"/>
              <a:gd name="connsiteX15" fmla="*/ 149087 w 695739"/>
              <a:gd name="connsiteY15" fmla="*/ 1540565 h 2266121"/>
              <a:gd name="connsiteX16" fmla="*/ 168965 w 695739"/>
              <a:gd name="connsiteY16" fmla="*/ 1401417 h 2266121"/>
              <a:gd name="connsiteX17" fmla="*/ 188844 w 695739"/>
              <a:gd name="connsiteY17" fmla="*/ 1381539 h 2266121"/>
              <a:gd name="connsiteX18" fmla="*/ 218661 w 695739"/>
              <a:gd name="connsiteY18" fmla="*/ 1321904 h 2266121"/>
              <a:gd name="connsiteX19" fmla="*/ 238539 w 695739"/>
              <a:gd name="connsiteY19" fmla="*/ 1262269 h 2266121"/>
              <a:gd name="connsiteX20" fmla="*/ 248478 w 695739"/>
              <a:gd name="connsiteY20" fmla="*/ 1232452 h 2266121"/>
              <a:gd name="connsiteX21" fmla="*/ 298174 w 695739"/>
              <a:gd name="connsiteY21" fmla="*/ 1172817 h 2266121"/>
              <a:gd name="connsiteX22" fmla="*/ 318052 w 695739"/>
              <a:gd name="connsiteY22" fmla="*/ 1143000 h 2266121"/>
              <a:gd name="connsiteX23" fmla="*/ 367748 w 695739"/>
              <a:gd name="connsiteY23" fmla="*/ 1093304 h 2266121"/>
              <a:gd name="connsiteX24" fmla="*/ 387626 w 695739"/>
              <a:gd name="connsiteY24" fmla="*/ 1063487 h 2266121"/>
              <a:gd name="connsiteX25" fmla="*/ 417444 w 695739"/>
              <a:gd name="connsiteY25" fmla="*/ 1053547 h 2266121"/>
              <a:gd name="connsiteX26" fmla="*/ 437322 w 695739"/>
              <a:gd name="connsiteY26" fmla="*/ 1023730 h 2266121"/>
              <a:gd name="connsiteX27" fmla="*/ 496957 w 695739"/>
              <a:gd name="connsiteY27" fmla="*/ 983974 h 2266121"/>
              <a:gd name="connsiteX28" fmla="*/ 516835 w 695739"/>
              <a:gd name="connsiteY28" fmla="*/ 964095 h 2266121"/>
              <a:gd name="connsiteX29" fmla="*/ 526774 w 695739"/>
              <a:gd name="connsiteY29" fmla="*/ 934278 h 2266121"/>
              <a:gd name="connsiteX30" fmla="*/ 556591 w 695739"/>
              <a:gd name="connsiteY30" fmla="*/ 914400 h 2266121"/>
              <a:gd name="connsiteX31" fmla="*/ 576470 w 695739"/>
              <a:gd name="connsiteY31" fmla="*/ 894521 h 2266121"/>
              <a:gd name="connsiteX32" fmla="*/ 616226 w 695739"/>
              <a:gd name="connsiteY32" fmla="*/ 834887 h 2266121"/>
              <a:gd name="connsiteX33" fmla="*/ 655983 w 695739"/>
              <a:gd name="connsiteY33" fmla="*/ 795130 h 2266121"/>
              <a:gd name="connsiteX34" fmla="*/ 685800 w 695739"/>
              <a:gd name="connsiteY34" fmla="*/ 735495 h 2266121"/>
              <a:gd name="connsiteX35" fmla="*/ 695739 w 695739"/>
              <a:gd name="connsiteY35" fmla="*/ 705678 h 2266121"/>
              <a:gd name="connsiteX36" fmla="*/ 685800 w 695739"/>
              <a:gd name="connsiteY36" fmla="*/ 626165 h 2266121"/>
              <a:gd name="connsiteX37" fmla="*/ 655983 w 695739"/>
              <a:gd name="connsiteY37" fmla="*/ 616226 h 2266121"/>
              <a:gd name="connsiteX38" fmla="*/ 636104 w 695739"/>
              <a:gd name="connsiteY38" fmla="*/ 596347 h 2266121"/>
              <a:gd name="connsiteX39" fmla="*/ 606287 w 695739"/>
              <a:gd name="connsiteY39" fmla="*/ 576469 h 2266121"/>
              <a:gd name="connsiteX40" fmla="*/ 556591 w 695739"/>
              <a:gd name="connsiteY40" fmla="*/ 526774 h 2266121"/>
              <a:gd name="connsiteX41" fmla="*/ 506896 w 695739"/>
              <a:gd name="connsiteY41" fmla="*/ 477078 h 2266121"/>
              <a:gd name="connsiteX42" fmla="*/ 487017 w 695739"/>
              <a:gd name="connsiteY42" fmla="*/ 457200 h 2266121"/>
              <a:gd name="connsiteX43" fmla="*/ 427383 w 695739"/>
              <a:gd name="connsiteY43" fmla="*/ 417443 h 2266121"/>
              <a:gd name="connsiteX44" fmla="*/ 387626 w 695739"/>
              <a:gd name="connsiteY44" fmla="*/ 367747 h 2266121"/>
              <a:gd name="connsiteX45" fmla="*/ 357809 w 695739"/>
              <a:gd name="connsiteY45" fmla="*/ 347869 h 2266121"/>
              <a:gd name="connsiteX46" fmla="*/ 308113 w 695739"/>
              <a:gd name="connsiteY46" fmla="*/ 308113 h 2266121"/>
              <a:gd name="connsiteX47" fmla="*/ 288235 w 695739"/>
              <a:gd name="connsiteY47" fmla="*/ 288234 h 2266121"/>
              <a:gd name="connsiteX48" fmla="*/ 228600 w 695739"/>
              <a:gd name="connsiteY48" fmla="*/ 248478 h 2266121"/>
              <a:gd name="connsiteX49" fmla="*/ 188844 w 695739"/>
              <a:gd name="connsiteY49" fmla="*/ 188843 h 2266121"/>
              <a:gd name="connsiteX50" fmla="*/ 129209 w 695739"/>
              <a:gd name="connsiteY50" fmla="*/ 139147 h 2266121"/>
              <a:gd name="connsiteX51" fmla="*/ 69574 w 695739"/>
              <a:gd name="connsiteY51" fmla="*/ 89452 h 2266121"/>
              <a:gd name="connsiteX52" fmla="*/ 49696 w 695739"/>
              <a:gd name="connsiteY52" fmla="*/ 59634 h 2266121"/>
              <a:gd name="connsiteX53" fmla="*/ 29817 w 695739"/>
              <a:gd name="connsiteY53" fmla="*/ 39756 h 2266121"/>
              <a:gd name="connsiteX54" fmla="*/ 0 w 695739"/>
              <a:gd name="connsiteY54" fmla="*/ 0 h 226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95739" h="2266121">
                <a:moveTo>
                  <a:pt x="327991" y="2266121"/>
                </a:moveTo>
                <a:cubicBezTo>
                  <a:pt x="322373" y="2256758"/>
                  <a:pt x="288235" y="2208007"/>
                  <a:pt x="288235" y="2186608"/>
                </a:cubicBezTo>
                <a:cubicBezTo>
                  <a:pt x="288235" y="2176131"/>
                  <a:pt x="293489" y="2166162"/>
                  <a:pt x="298174" y="2156791"/>
                </a:cubicBezTo>
                <a:cubicBezTo>
                  <a:pt x="303516" y="2146107"/>
                  <a:pt x="311426" y="2136913"/>
                  <a:pt x="318052" y="2126974"/>
                </a:cubicBezTo>
                <a:cubicBezTo>
                  <a:pt x="331332" y="2087132"/>
                  <a:pt x="335544" y="2089998"/>
                  <a:pt x="318052" y="2037521"/>
                </a:cubicBezTo>
                <a:cubicBezTo>
                  <a:pt x="314275" y="2026189"/>
                  <a:pt x="303516" y="2018388"/>
                  <a:pt x="298174" y="2007704"/>
                </a:cubicBezTo>
                <a:cubicBezTo>
                  <a:pt x="272369" y="1956093"/>
                  <a:pt x="307184" y="1996837"/>
                  <a:pt x="268357" y="1958008"/>
                </a:cubicBezTo>
                <a:lnTo>
                  <a:pt x="248478" y="1898374"/>
                </a:lnTo>
                <a:cubicBezTo>
                  <a:pt x="245165" y="1888435"/>
                  <a:pt x="241080" y="1878720"/>
                  <a:pt x="238539" y="1868556"/>
                </a:cubicBezTo>
                <a:cubicBezTo>
                  <a:pt x="235226" y="1855304"/>
                  <a:pt x="232353" y="1841934"/>
                  <a:pt x="228600" y="1828800"/>
                </a:cubicBezTo>
                <a:cubicBezTo>
                  <a:pt x="225722" y="1818726"/>
                  <a:pt x="220934" y="1809209"/>
                  <a:pt x="218661" y="1798982"/>
                </a:cubicBezTo>
                <a:cubicBezTo>
                  <a:pt x="214289" y="1779309"/>
                  <a:pt x="213610" y="1758898"/>
                  <a:pt x="208722" y="1739347"/>
                </a:cubicBezTo>
                <a:cubicBezTo>
                  <a:pt x="203640" y="1719019"/>
                  <a:pt x="195470" y="1699591"/>
                  <a:pt x="188844" y="1679713"/>
                </a:cubicBezTo>
                <a:cubicBezTo>
                  <a:pt x="185531" y="1669774"/>
                  <a:pt x="181445" y="1660059"/>
                  <a:pt x="178904" y="1649895"/>
                </a:cubicBezTo>
                <a:cubicBezTo>
                  <a:pt x="147834" y="1525614"/>
                  <a:pt x="187543" y="1680132"/>
                  <a:pt x="159026" y="1580321"/>
                </a:cubicBezTo>
                <a:cubicBezTo>
                  <a:pt x="155273" y="1567187"/>
                  <a:pt x="152400" y="1553817"/>
                  <a:pt x="149087" y="1540565"/>
                </a:cubicBezTo>
                <a:cubicBezTo>
                  <a:pt x="149241" y="1538875"/>
                  <a:pt x="150527" y="1432146"/>
                  <a:pt x="168965" y="1401417"/>
                </a:cubicBezTo>
                <a:cubicBezTo>
                  <a:pt x="173786" y="1393382"/>
                  <a:pt x="182218" y="1388165"/>
                  <a:pt x="188844" y="1381539"/>
                </a:cubicBezTo>
                <a:cubicBezTo>
                  <a:pt x="225091" y="1272795"/>
                  <a:pt x="167284" y="1437504"/>
                  <a:pt x="218661" y="1321904"/>
                </a:cubicBezTo>
                <a:cubicBezTo>
                  <a:pt x="227171" y="1302756"/>
                  <a:pt x="231913" y="1282147"/>
                  <a:pt x="238539" y="1262269"/>
                </a:cubicBezTo>
                <a:cubicBezTo>
                  <a:pt x="241852" y="1252330"/>
                  <a:pt x="242667" y="1241169"/>
                  <a:pt x="248478" y="1232452"/>
                </a:cubicBezTo>
                <a:cubicBezTo>
                  <a:pt x="297835" y="1158417"/>
                  <a:pt x="234399" y="1249347"/>
                  <a:pt x="298174" y="1172817"/>
                </a:cubicBezTo>
                <a:cubicBezTo>
                  <a:pt x="305821" y="1163640"/>
                  <a:pt x="310186" y="1151990"/>
                  <a:pt x="318052" y="1143000"/>
                </a:cubicBezTo>
                <a:cubicBezTo>
                  <a:pt x="333479" y="1125369"/>
                  <a:pt x="354753" y="1112796"/>
                  <a:pt x="367748" y="1093304"/>
                </a:cubicBezTo>
                <a:cubicBezTo>
                  <a:pt x="374374" y="1083365"/>
                  <a:pt x="378298" y="1070949"/>
                  <a:pt x="387626" y="1063487"/>
                </a:cubicBezTo>
                <a:cubicBezTo>
                  <a:pt x="395807" y="1056942"/>
                  <a:pt x="407505" y="1056860"/>
                  <a:pt x="417444" y="1053547"/>
                </a:cubicBezTo>
                <a:cubicBezTo>
                  <a:pt x="424070" y="1043608"/>
                  <a:pt x="428332" y="1031596"/>
                  <a:pt x="437322" y="1023730"/>
                </a:cubicBezTo>
                <a:cubicBezTo>
                  <a:pt x="455302" y="1007998"/>
                  <a:pt x="480064" y="1000868"/>
                  <a:pt x="496957" y="983974"/>
                </a:cubicBezTo>
                <a:lnTo>
                  <a:pt x="516835" y="964095"/>
                </a:lnTo>
                <a:cubicBezTo>
                  <a:pt x="520148" y="954156"/>
                  <a:pt x="520229" y="942459"/>
                  <a:pt x="526774" y="934278"/>
                </a:cubicBezTo>
                <a:cubicBezTo>
                  <a:pt x="534236" y="924950"/>
                  <a:pt x="547263" y="921862"/>
                  <a:pt x="556591" y="914400"/>
                </a:cubicBezTo>
                <a:cubicBezTo>
                  <a:pt x="563909" y="908546"/>
                  <a:pt x="570847" y="902018"/>
                  <a:pt x="576470" y="894521"/>
                </a:cubicBezTo>
                <a:cubicBezTo>
                  <a:pt x="590804" y="875409"/>
                  <a:pt x="599333" y="851780"/>
                  <a:pt x="616226" y="834887"/>
                </a:cubicBezTo>
                <a:lnTo>
                  <a:pt x="655983" y="795130"/>
                </a:lnTo>
                <a:cubicBezTo>
                  <a:pt x="680965" y="720185"/>
                  <a:pt x="647266" y="812564"/>
                  <a:pt x="685800" y="735495"/>
                </a:cubicBezTo>
                <a:cubicBezTo>
                  <a:pt x="690485" y="726124"/>
                  <a:pt x="692426" y="715617"/>
                  <a:pt x="695739" y="705678"/>
                </a:cubicBezTo>
                <a:cubicBezTo>
                  <a:pt x="692426" y="679174"/>
                  <a:pt x="696648" y="650573"/>
                  <a:pt x="685800" y="626165"/>
                </a:cubicBezTo>
                <a:cubicBezTo>
                  <a:pt x="681545" y="616591"/>
                  <a:pt x="664967" y="621616"/>
                  <a:pt x="655983" y="616226"/>
                </a:cubicBezTo>
                <a:cubicBezTo>
                  <a:pt x="647947" y="611405"/>
                  <a:pt x="643422" y="602201"/>
                  <a:pt x="636104" y="596347"/>
                </a:cubicBezTo>
                <a:cubicBezTo>
                  <a:pt x="626776" y="588885"/>
                  <a:pt x="616226" y="583095"/>
                  <a:pt x="606287" y="576469"/>
                </a:cubicBezTo>
                <a:cubicBezTo>
                  <a:pt x="566529" y="516832"/>
                  <a:pt x="609602" y="573159"/>
                  <a:pt x="556591" y="526774"/>
                </a:cubicBezTo>
                <a:cubicBezTo>
                  <a:pt x="538961" y="511347"/>
                  <a:pt x="523461" y="493643"/>
                  <a:pt x="506896" y="477078"/>
                </a:cubicBezTo>
                <a:cubicBezTo>
                  <a:pt x="500270" y="470452"/>
                  <a:pt x="494814" y="462398"/>
                  <a:pt x="487017" y="457200"/>
                </a:cubicBezTo>
                <a:lnTo>
                  <a:pt x="427383" y="417443"/>
                </a:lnTo>
                <a:cubicBezTo>
                  <a:pt x="412625" y="395307"/>
                  <a:pt x="407855" y="383931"/>
                  <a:pt x="387626" y="367747"/>
                </a:cubicBezTo>
                <a:cubicBezTo>
                  <a:pt x="378298" y="360285"/>
                  <a:pt x="367748" y="354495"/>
                  <a:pt x="357809" y="347869"/>
                </a:cubicBezTo>
                <a:cubicBezTo>
                  <a:pt x="318217" y="288481"/>
                  <a:pt x="361457" y="340120"/>
                  <a:pt x="308113" y="308113"/>
                </a:cubicBezTo>
                <a:cubicBezTo>
                  <a:pt x="300078" y="303292"/>
                  <a:pt x="295732" y="293857"/>
                  <a:pt x="288235" y="288234"/>
                </a:cubicBezTo>
                <a:cubicBezTo>
                  <a:pt x="269123" y="273900"/>
                  <a:pt x="228600" y="248478"/>
                  <a:pt x="228600" y="248478"/>
                </a:cubicBezTo>
                <a:cubicBezTo>
                  <a:pt x="215348" y="228600"/>
                  <a:pt x="208722" y="202095"/>
                  <a:pt x="188844" y="188843"/>
                </a:cubicBezTo>
                <a:cubicBezTo>
                  <a:pt x="114811" y="139490"/>
                  <a:pt x="205737" y="202921"/>
                  <a:pt x="129209" y="139147"/>
                </a:cubicBezTo>
                <a:cubicBezTo>
                  <a:pt x="86562" y="103608"/>
                  <a:pt x="109171" y="136969"/>
                  <a:pt x="69574" y="89452"/>
                </a:cubicBezTo>
                <a:cubicBezTo>
                  <a:pt x="61927" y="80275"/>
                  <a:pt x="57158" y="68962"/>
                  <a:pt x="49696" y="59634"/>
                </a:cubicBezTo>
                <a:cubicBezTo>
                  <a:pt x="43842" y="52317"/>
                  <a:pt x="35671" y="47073"/>
                  <a:pt x="29817" y="39756"/>
                </a:cubicBezTo>
                <a:cubicBezTo>
                  <a:pt x="-15143" y="-16442"/>
                  <a:pt x="27204" y="27204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753816" y="4124427"/>
            <a:ext cx="602698" cy="33855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b="1" dirty="0" smtClean="0">
                <a:solidFill>
                  <a:srgbClr val="FF0000"/>
                </a:solidFill>
              </a:rPr>
              <a:t>FWH Punkt C</a:t>
            </a:r>
            <a:endParaRPr lang="de-AT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84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68171" y="6327539"/>
            <a:ext cx="5451861" cy="325610"/>
          </a:xfrm>
        </p:spPr>
        <p:txBody>
          <a:bodyPr/>
          <a:lstStyle/>
          <a:p>
            <a:pPr>
              <a:defRPr/>
            </a:pPr>
            <a:r>
              <a:rPr lang="de-AT" noProof="1" smtClean="0"/>
              <a:t>Funkausbildung</a:t>
            </a:r>
            <a:endParaRPr lang="de-DE" noProof="1" smtClean="0"/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9125" y="1350475"/>
            <a:ext cx="8524875" cy="4573588"/>
          </a:xfrm>
        </p:spPr>
        <p:txBody>
          <a:bodyPr/>
          <a:lstStyle/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/>
              <a:t> </a:t>
            </a:r>
            <a:endParaRPr lang="de-AT" noProof="1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/>
              <a:t>             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             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11016" y="106803"/>
            <a:ext cx="85376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61938">
              <a:spcAft>
                <a:spcPct val="40000"/>
              </a:spcAft>
              <a:defRPr/>
            </a:pPr>
            <a:r>
              <a:rPr lang="de-DE" sz="2800" noProof="1" smtClean="0">
                <a:solidFill>
                  <a:schemeClr val="hlink"/>
                </a:solidFill>
              </a:rPr>
              <a:t>Umstellung Karten auf  UTM</a:t>
            </a:r>
            <a:endParaRPr lang="de-DE" sz="2800" noProof="1">
              <a:solidFill>
                <a:schemeClr val="hlink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97096" y="595753"/>
            <a:ext cx="844232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de-AT" sz="2400" dirty="0" smtClean="0">
              <a:solidFill>
                <a:srgbClr val="0000FF"/>
              </a:solidFill>
              <a:latin typeface="Tahoma" pitchFamily="34" charset="0"/>
              <a:hlinkClick r:id="rId3" action="ppaction://hlinkfile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de-AT" sz="2400" dirty="0" smtClean="0">
                <a:solidFill>
                  <a:srgbClr val="0000FF"/>
                </a:solidFill>
                <a:latin typeface="Tahoma" pitchFamily="34" charset="0"/>
                <a:hlinkClick r:id="rId3" action="ppaction://hlinkfile"/>
              </a:rPr>
              <a:t>Ausbildungsunterlage </a:t>
            </a:r>
            <a:r>
              <a:rPr lang="de-AT" sz="2400" dirty="0" err="1">
                <a:solidFill>
                  <a:srgbClr val="0000FF"/>
                </a:solidFill>
                <a:latin typeface="Tahoma" pitchFamily="34" charset="0"/>
                <a:hlinkClick r:id="rId3" action="ppaction://hlinkfile"/>
              </a:rPr>
              <a:t>Funkwart</a:t>
            </a:r>
            <a:endParaRPr lang="de-AT" sz="2400" dirty="0">
              <a:solidFill>
                <a:srgbClr val="0000FF"/>
              </a:solidFill>
              <a:latin typeface="Tahoma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de-AT" b="1" dirty="0" smtClean="0">
              <a:latin typeface="Tahoma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de-AT" b="1" dirty="0" smtClean="0">
                <a:latin typeface="Tahoma" pitchFamily="34" charset="0"/>
              </a:rPr>
              <a:t>HOMEPAGE Landesfeuerwehrkommando</a:t>
            </a:r>
            <a:r>
              <a:rPr lang="de-AT" b="1" dirty="0">
                <a:latin typeface="Tahoma" pitchFamily="34" charset="0"/>
              </a:rPr>
              <a:t>: </a:t>
            </a:r>
            <a:r>
              <a:rPr lang="de-AT" b="1" dirty="0">
                <a:latin typeface="Tahoma" pitchFamily="34" charset="0"/>
                <a:hlinkClick r:id="rId4"/>
              </a:rPr>
              <a:t>www.lfv-bgld.at</a:t>
            </a:r>
            <a:r>
              <a:rPr lang="de-AT" b="1" dirty="0">
                <a:latin typeface="Tahoma" pitchFamily="34" charset="0"/>
              </a:rPr>
              <a:t>  </a:t>
            </a:r>
            <a:endParaRPr lang="de-AT" b="1" dirty="0" smtClean="0">
              <a:latin typeface="Tahoma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de-AT" b="1" dirty="0" smtClean="0">
                <a:latin typeface="Tahoma" pitchFamily="34" charset="0"/>
              </a:rPr>
              <a:t>SSES</a:t>
            </a:r>
            <a:endParaRPr lang="de-AT" b="1" dirty="0">
              <a:latin typeface="Tahoma" pitchFamily="34" charset="0"/>
              <a:hlinkClick r:id="rId5" action="ppaction://hlinkfile"/>
            </a:endParaRPr>
          </a:p>
          <a:p>
            <a:pPr>
              <a:defRPr/>
            </a:pPr>
            <a:r>
              <a:rPr lang="de-DE" dirty="0" smtClean="0">
                <a:hlinkClick r:id="rId5" action="ppaction://hlinkfile"/>
              </a:rPr>
              <a:t>Ausbildungsunterlage </a:t>
            </a:r>
            <a:r>
              <a:rPr lang="de-DE" dirty="0">
                <a:hlinkClick r:id="rId5" action="ppaction://hlinkfile"/>
              </a:rPr>
              <a:t>SSES 2010 </a:t>
            </a:r>
            <a:endParaRPr lang="de-DE" dirty="0"/>
          </a:p>
          <a:p>
            <a:pPr>
              <a:defRPr/>
            </a:pPr>
            <a:r>
              <a:rPr lang="de-DE" dirty="0" smtClean="0">
                <a:hlinkClick r:id="rId6" tooltip="Öffnet einen externen Link in einem neuen Fenster"/>
              </a:rPr>
              <a:t>Ausbildungsvideo </a:t>
            </a:r>
            <a:r>
              <a:rPr lang="de-DE" dirty="0">
                <a:hlinkClick r:id="rId6" tooltip="Öffnet einen externen Link in einem neuen Fenster"/>
              </a:rPr>
              <a:t>SSES 2012 (</a:t>
            </a:r>
            <a:r>
              <a:rPr lang="de-DE" dirty="0" err="1">
                <a:hlinkClick r:id="rId6" tooltip="Öffnet einen externen Link in einem neuen Fenster"/>
              </a:rPr>
              <a:t>Youtube</a:t>
            </a:r>
            <a:r>
              <a:rPr lang="de-DE" dirty="0">
                <a:hlinkClick r:id="rId6" tooltip="Öffnet einen externen Link in einem neuen Fenster"/>
              </a:rPr>
              <a:t>)</a:t>
            </a:r>
            <a:endParaRPr lang="de-DE" dirty="0"/>
          </a:p>
          <a:p>
            <a:pPr>
              <a:defRPr/>
            </a:pPr>
            <a:r>
              <a:rPr lang="de-DE" b="1" dirty="0" smtClean="0"/>
              <a:t>FULA </a:t>
            </a:r>
            <a:r>
              <a:rPr lang="de-DE" b="1" dirty="0"/>
              <a:t>B/S/G</a:t>
            </a:r>
            <a:endParaRPr lang="de-DE" dirty="0"/>
          </a:p>
          <a:p>
            <a:pPr>
              <a:defRPr/>
            </a:pPr>
            <a:r>
              <a:rPr lang="de-DE" dirty="0" smtClean="0">
                <a:hlinkClick r:id="rId7" action="ppaction://hlinkfile" tooltip="Startet das Herunterladen der Datei"/>
              </a:rPr>
              <a:t>Bestimmungen </a:t>
            </a:r>
            <a:r>
              <a:rPr lang="de-DE" dirty="0">
                <a:hlinkClick r:id="rId7" action="ppaction://hlinkfile" tooltip="Startet das Herunterladen der Datei"/>
              </a:rPr>
              <a:t>für den </a:t>
            </a:r>
            <a:r>
              <a:rPr lang="de-DE" dirty="0" err="1">
                <a:hlinkClick r:id="rId7" action="ppaction://hlinkfile" tooltip="Startet das Herunterladen der Datei"/>
              </a:rPr>
              <a:t>Funkleistungsbewerb</a:t>
            </a:r>
            <a:r>
              <a:rPr lang="de-DE" dirty="0">
                <a:hlinkClick r:id="rId7" action="ppaction://hlinkfile" tooltip="Startet das Herunterladen der Datei"/>
              </a:rPr>
              <a:t> Bronze/Silber </a:t>
            </a:r>
            <a:r>
              <a:rPr lang="de-DE" dirty="0" smtClean="0">
                <a:hlinkClick r:id="rId7" action="ppaction://hlinkfile" tooltip="Startet das Herunterladen der Datei"/>
              </a:rPr>
              <a:t>(09/20)</a:t>
            </a:r>
            <a:endParaRPr lang="de-DE" dirty="0"/>
          </a:p>
          <a:p>
            <a:pPr>
              <a:defRPr/>
            </a:pPr>
            <a:r>
              <a:rPr lang="de-DE" dirty="0" smtClean="0">
                <a:hlinkClick r:id="rId8" action="ppaction://hlinkfile" tooltip="Startet das Herunterladen der Datei"/>
              </a:rPr>
              <a:t>Bestimmungen </a:t>
            </a:r>
            <a:r>
              <a:rPr lang="de-DE" dirty="0">
                <a:hlinkClick r:id="rId8" action="ppaction://hlinkfile" tooltip="Startet das Herunterladen der Datei"/>
              </a:rPr>
              <a:t>für den </a:t>
            </a:r>
            <a:r>
              <a:rPr lang="de-DE" dirty="0" err="1">
                <a:hlinkClick r:id="rId8" action="ppaction://hlinkfile" tooltip="Startet das Herunterladen der Datei"/>
              </a:rPr>
              <a:t>Funkleistungsbewerb</a:t>
            </a:r>
            <a:r>
              <a:rPr lang="de-DE" dirty="0">
                <a:hlinkClick r:id="rId8" action="ppaction://hlinkfile" tooltip="Startet das Herunterladen der Datei"/>
              </a:rPr>
              <a:t> Gold Stand 01/2008</a:t>
            </a:r>
            <a:r>
              <a:rPr lang="de-DE" dirty="0"/>
              <a:t> </a:t>
            </a:r>
          </a:p>
          <a:p>
            <a:pPr>
              <a:defRPr/>
            </a:pPr>
            <a:r>
              <a:rPr lang="de-DE" dirty="0" smtClean="0">
                <a:hlinkClick r:id="rId9" action="ppaction://hlinkpres?slideindex=1&amp;slidetitle=" tooltip="Startet das Herunterladen der Datei"/>
              </a:rPr>
              <a:t>Grafiken </a:t>
            </a:r>
            <a:r>
              <a:rPr lang="de-DE" dirty="0">
                <a:hlinkClick r:id="rId9" action="ppaction://hlinkpres?slideindex=1&amp;slidetitle=" tooltip="Startet das Herunterladen der Datei"/>
              </a:rPr>
              <a:t>für die FULA-Gold Präsentationen V02 (</a:t>
            </a:r>
            <a:r>
              <a:rPr lang="de-DE" dirty="0" err="1">
                <a:hlinkClick r:id="rId9" action="ppaction://hlinkpres?slideindex=1&amp;slidetitle=" tooltip="Startet das Herunterladen der Datei"/>
              </a:rPr>
              <a:t>ppt</a:t>
            </a:r>
            <a:r>
              <a:rPr lang="de-DE" dirty="0">
                <a:hlinkClick r:id="rId9" action="ppaction://hlinkpres?slideindex=1&amp;slidetitle=" tooltip="Startet das Herunterladen der Datei"/>
              </a:rPr>
              <a:t>)</a:t>
            </a:r>
            <a:r>
              <a:rPr lang="de-DE" dirty="0"/>
              <a:t> </a:t>
            </a:r>
            <a:endParaRPr lang="de-AT" dirty="0"/>
          </a:p>
          <a:p>
            <a:pPr>
              <a:defRPr/>
            </a:pPr>
            <a:r>
              <a:rPr lang="de-DE" b="1" dirty="0" smtClean="0"/>
              <a:t>Funk </a:t>
            </a:r>
            <a:r>
              <a:rPr lang="de-DE" b="1" dirty="0"/>
              <a:t>(Ausbildung)</a:t>
            </a:r>
          </a:p>
          <a:p>
            <a:pPr>
              <a:defRPr/>
            </a:pPr>
            <a:r>
              <a:rPr lang="de-DE" dirty="0" smtClean="0">
                <a:hlinkClick r:id="rId10" tooltip="Öffnet einen externen Link in einem neuen Fenster"/>
              </a:rPr>
              <a:t>Video </a:t>
            </a:r>
            <a:r>
              <a:rPr lang="de-DE" dirty="0">
                <a:hlinkClick r:id="rId10" tooltip="Öffnet einen externen Link in einem neuen Fenster"/>
              </a:rPr>
              <a:t>- Funker im Einsatz - Von der Alarmierung bis zum </a:t>
            </a:r>
            <a:r>
              <a:rPr lang="de-DE" dirty="0" smtClean="0">
                <a:hlinkClick r:id="rId10" tooltip="Öffnet einen externen Link in einem neuen Fenster"/>
              </a:rPr>
              <a:t>Einrücken</a:t>
            </a:r>
            <a:endParaRPr lang="de-DE" dirty="0" smtClean="0"/>
          </a:p>
          <a:p>
            <a:pPr>
              <a:defRPr/>
            </a:pPr>
            <a:r>
              <a:rPr lang="de-DE" u="sng" dirty="0" smtClean="0">
                <a:solidFill>
                  <a:srgbClr val="FF0000"/>
                </a:solidFill>
              </a:rPr>
              <a:t>UTM - Ausbildungsunterlagen</a:t>
            </a:r>
            <a:endParaRPr lang="de-DE" u="sng" dirty="0">
              <a:solidFill>
                <a:srgbClr val="FF0000"/>
              </a:solidFill>
            </a:endParaRPr>
          </a:p>
          <a:p>
            <a:pPr>
              <a:defRPr/>
            </a:pPr>
            <a:endParaRPr lang="de-AT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de-AT" b="1" dirty="0" err="1" smtClean="0"/>
              <a:t>hompage</a:t>
            </a:r>
            <a:r>
              <a:rPr lang="de-AT" b="1" dirty="0" smtClean="0"/>
              <a:t> </a:t>
            </a:r>
            <a:r>
              <a:rPr lang="de-AT" b="1" dirty="0"/>
              <a:t>Bezirksfeuerehrkommando:    </a:t>
            </a:r>
            <a:r>
              <a:rPr lang="de-AT" b="1" dirty="0">
                <a:hlinkClick r:id="rId11"/>
              </a:rPr>
              <a:t>www.bfkdo-op.at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168501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687326" y="1507351"/>
            <a:ext cx="3634738" cy="315534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3"/>
          <a:srcRect l="15211" t="19446" r="35616" b="18047"/>
          <a:stretch/>
        </p:blipFill>
        <p:spPr bwMode="auto">
          <a:xfrm>
            <a:off x="608265" y="1471518"/>
            <a:ext cx="4440810" cy="4033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Weiterbildungslehrgang</a:t>
            </a:r>
            <a:endParaRPr lang="de-DE"/>
          </a:p>
        </p:txBody>
      </p:sp>
      <p:sp>
        <p:nvSpPr>
          <p:cNvPr id="5" name="Gleichschenkliges Dreieck 4"/>
          <p:cNvSpPr/>
          <p:nvPr/>
        </p:nvSpPr>
        <p:spPr bwMode="auto">
          <a:xfrm>
            <a:off x="3449064" y="2560320"/>
            <a:ext cx="512064" cy="329184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lus 5"/>
          <p:cNvSpPr/>
          <p:nvPr/>
        </p:nvSpPr>
        <p:spPr bwMode="auto">
          <a:xfrm>
            <a:off x="3567936" y="2258569"/>
            <a:ext cx="274320" cy="301751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>
            <a:off x="762126" y="4626863"/>
            <a:ext cx="3003804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feil nach oben 8"/>
          <p:cNvSpPr/>
          <p:nvPr/>
        </p:nvSpPr>
        <p:spPr bwMode="auto">
          <a:xfrm>
            <a:off x="4312983" y="2679191"/>
            <a:ext cx="448056" cy="1947672"/>
          </a:xfrm>
          <a:prstGeom prst="up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r Verbinder 10"/>
          <p:cNvCxnSpPr/>
          <p:nvPr/>
        </p:nvCxnSpPr>
        <p:spPr bwMode="auto">
          <a:xfrm flipV="1">
            <a:off x="678244" y="1083304"/>
            <a:ext cx="0" cy="5571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r Verbinder 14"/>
          <p:cNvCxnSpPr/>
          <p:nvPr/>
        </p:nvCxnSpPr>
        <p:spPr bwMode="auto">
          <a:xfrm flipV="1">
            <a:off x="4324663" y="1146029"/>
            <a:ext cx="0" cy="5571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r Verbinder 16"/>
          <p:cNvCxnSpPr/>
          <p:nvPr/>
        </p:nvCxnSpPr>
        <p:spPr bwMode="auto">
          <a:xfrm>
            <a:off x="4322064" y="1507351"/>
            <a:ext cx="10454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r Verbinder 18"/>
          <p:cNvCxnSpPr/>
          <p:nvPr/>
        </p:nvCxnSpPr>
        <p:spPr bwMode="auto">
          <a:xfrm flipH="1">
            <a:off x="4287795" y="4626862"/>
            <a:ext cx="17756" cy="8595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r Verbinder 20"/>
          <p:cNvCxnSpPr/>
          <p:nvPr/>
        </p:nvCxnSpPr>
        <p:spPr bwMode="auto">
          <a:xfrm flipH="1">
            <a:off x="509811" y="1507351"/>
            <a:ext cx="336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r Verbinder 24"/>
          <p:cNvCxnSpPr/>
          <p:nvPr/>
        </p:nvCxnSpPr>
        <p:spPr bwMode="auto">
          <a:xfrm flipH="1">
            <a:off x="328351" y="4653827"/>
            <a:ext cx="3718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94944" y="4645152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r Verbinder 30"/>
          <p:cNvCxnSpPr/>
          <p:nvPr/>
        </p:nvCxnSpPr>
        <p:spPr bwMode="auto">
          <a:xfrm flipV="1">
            <a:off x="4305551" y="4650369"/>
            <a:ext cx="1045401" cy="182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feld 31"/>
          <p:cNvSpPr txBox="1"/>
          <p:nvPr/>
        </p:nvSpPr>
        <p:spPr>
          <a:xfrm>
            <a:off x="161537" y="745919"/>
            <a:ext cx="195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    03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049075" y="2478695"/>
            <a:ext cx="37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Kirche </a:t>
            </a:r>
            <a:r>
              <a:rPr lang="de-A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Unterrabnitz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28351" y="5484931"/>
            <a:ext cx="195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</a:t>
            </a:r>
            <a:r>
              <a:rPr lang="de-AT" b="1" dirty="0" smtClean="0">
                <a:solidFill>
                  <a:srgbClr val="FF0000"/>
                </a:solidFill>
              </a:rPr>
              <a:t>03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07858" y="4305890"/>
            <a:ext cx="182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56</a:t>
            </a:r>
            <a:r>
              <a:rPr lang="de-AT" dirty="0" smtClean="0"/>
              <a:t>  </a:t>
            </a:r>
            <a:endParaRPr lang="de-AT" dirty="0"/>
          </a:p>
        </p:txBody>
      </p:sp>
      <p:sp>
        <p:nvSpPr>
          <p:cNvPr id="23" name="Textfeld 36"/>
          <p:cNvSpPr txBox="1"/>
          <p:nvPr/>
        </p:nvSpPr>
        <p:spPr>
          <a:xfrm>
            <a:off x="4073446" y="5308121"/>
            <a:ext cx="563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AT" b="1" dirty="0" smtClean="0">
                <a:solidFill>
                  <a:srgbClr val="FF0000"/>
                </a:solidFill>
              </a:rPr>
              <a:t>04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24" name="Textfeld 36"/>
          <p:cNvSpPr txBox="1"/>
          <p:nvPr/>
        </p:nvSpPr>
        <p:spPr>
          <a:xfrm>
            <a:off x="5350952" y="1271462"/>
            <a:ext cx="195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AT" b="1" dirty="0" smtClean="0">
                <a:solidFill>
                  <a:srgbClr val="FF0000"/>
                </a:solidFill>
              </a:rPr>
              <a:t>57</a:t>
            </a:r>
            <a:r>
              <a:rPr lang="de-AT" dirty="0" smtClean="0"/>
              <a:t>  </a:t>
            </a:r>
            <a:endParaRPr lang="de-AT" dirty="0"/>
          </a:p>
        </p:txBody>
      </p:sp>
      <p:sp>
        <p:nvSpPr>
          <p:cNvPr id="26" name="Textfeld 36"/>
          <p:cNvSpPr txBox="1"/>
          <p:nvPr/>
        </p:nvSpPr>
        <p:spPr>
          <a:xfrm>
            <a:off x="5396378" y="4272038"/>
            <a:ext cx="195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AT" b="1" dirty="0" smtClean="0">
                <a:solidFill>
                  <a:srgbClr val="FF0000"/>
                </a:solidFill>
              </a:rPr>
              <a:t>56</a:t>
            </a:r>
            <a:r>
              <a:rPr lang="de-AT" dirty="0" smtClean="0"/>
              <a:t>  </a:t>
            </a:r>
            <a:endParaRPr lang="de-AT" dirty="0"/>
          </a:p>
        </p:txBody>
      </p:sp>
      <p:sp>
        <p:nvSpPr>
          <p:cNvPr id="28" name="Textfeld 36"/>
          <p:cNvSpPr txBox="1"/>
          <p:nvPr/>
        </p:nvSpPr>
        <p:spPr>
          <a:xfrm>
            <a:off x="134364" y="1326432"/>
            <a:ext cx="2011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AT" b="1" dirty="0" smtClean="0">
                <a:solidFill>
                  <a:srgbClr val="FF0000"/>
                </a:solidFill>
              </a:rPr>
              <a:t>57</a:t>
            </a:r>
            <a:r>
              <a:rPr lang="de-AT" dirty="0" smtClean="0"/>
              <a:t>  </a:t>
            </a:r>
            <a:endParaRPr lang="de-AT" dirty="0"/>
          </a:p>
        </p:txBody>
      </p:sp>
      <p:sp>
        <p:nvSpPr>
          <p:cNvPr id="29" name="Textfeld 36"/>
          <p:cNvSpPr txBox="1"/>
          <p:nvPr/>
        </p:nvSpPr>
        <p:spPr>
          <a:xfrm>
            <a:off x="4070667" y="720146"/>
            <a:ext cx="195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AT" b="1" dirty="0" smtClean="0">
                <a:solidFill>
                  <a:srgbClr val="FF0000"/>
                </a:solidFill>
              </a:rPr>
              <a:t>04  </a:t>
            </a:r>
            <a:endParaRPr lang="de-AT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14357"/>
              </p:ext>
            </p:extLst>
          </p:nvPr>
        </p:nvGraphicFramePr>
        <p:xfrm>
          <a:off x="1001903" y="5539116"/>
          <a:ext cx="722656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175"/>
                <a:gridCol w="1102106"/>
                <a:gridCol w="1725719"/>
                <a:gridCol w="1307423"/>
                <a:gridCol w="1521143"/>
              </a:tblGrid>
              <a:tr h="357517">
                <a:tc>
                  <a:txBody>
                    <a:bodyPr/>
                    <a:lstStyle/>
                    <a:p>
                      <a:r>
                        <a:rPr lang="de-AT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Koordinate</a:t>
                      </a:r>
                      <a:endParaRPr lang="de-AT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  <a:endParaRPr lang="de-AT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483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Zonenfeld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400" dirty="0" smtClean="0"/>
                        <a:t>100-km-Quadrat</a:t>
                      </a:r>
                    </a:p>
                    <a:p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400" dirty="0" smtClean="0"/>
                        <a:t>Ostwert East)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dirty="0" err="1" smtClean="0">
                          <a:solidFill>
                            <a:schemeClr val="tx1"/>
                          </a:solidFill>
                        </a:rPr>
                        <a:t>Nordwert</a:t>
                      </a:r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 (North)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" name="Textfeld 40"/>
          <p:cNvSpPr txBox="1"/>
          <p:nvPr/>
        </p:nvSpPr>
        <p:spPr>
          <a:xfrm>
            <a:off x="2854599" y="5541884"/>
            <a:ext cx="704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33T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305551" y="5541884"/>
            <a:ext cx="74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655585" y="5524688"/>
            <a:ext cx="53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5945297" y="5524688"/>
            <a:ext cx="44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790631" y="5517766"/>
            <a:ext cx="50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7195550" y="5517766"/>
            <a:ext cx="600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de-A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8351" y="222422"/>
            <a:ext cx="399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UTM - REF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00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6" grpId="0"/>
      <p:bldP spid="37" grpId="0"/>
      <p:bldP spid="41" grpId="0"/>
      <p:bldP spid="43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noProof="1" smtClean="0"/>
              <a:t>Funkausbildung</a:t>
            </a:r>
            <a:endParaRPr lang="de-DE" noProof="1" smtClean="0"/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33363" y="1133475"/>
            <a:ext cx="8524875" cy="4573588"/>
          </a:xfrm>
        </p:spPr>
        <p:txBody>
          <a:bodyPr/>
          <a:lstStyle/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/>
              <a:t> Kirche Piringsdorf	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								</a:t>
            </a:r>
            <a:r>
              <a:rPr lang="de-AT" noProof="1" smtClean="0">
                <a:solidFill>
                  <a:srgbClr val="FF0000"/>
                </a:solidFill>
              </a:rPr>
              <a:t>33TXN 067  559	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>
              <a:solidFill>
                <a:srgbClr val="FF0000"/>
              </a:solidFill>
            </a:endParaRP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>
                <a:solidFill>
                  <a:srgbClr val="FF0000"/>
                </a:solidFill>
              </a:rPr>
              <a:t> </a:t>
            </a:r>
            <a:r>
              <a:rPr lang="de-AT" noProof="1" smtClean="0"/>
              <a:t>Kirche Hochstrass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	</a:t>
            </a:r>
            <a:r>
              <a:rPr lang="de-AT" noProof="1" smtClean="0"/>
              <a:t>							</a:t>
            </a:r>
            <a:r>
              <a:rPr lang="de-AT" noProof="1" smtClean="0">
                <a:solidFill>
                  <a:srgbClr val="FF0000"/>
                </a:solidFill>
              </a:rPr>
              <a:t>33TXN 056 537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>
              <a:solidFill>
                <a:srgbClr val="FF0000"/>
              </a:solidFill>
            </a:endParaRP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>
                <a:solidFill>
                  <a:srgbClr val="FF0000"/>
                </a:solidFill>
              </a:rPr>
              <a:t> </a:t>
            </a:r>
            <a:r>
              <a:rPr lang="de-AT" noProof="1" smtClean="0"/>
              <a:t>Ruine Landsee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>
                <a:solidFill>
                  <a:srgbClr val="FF0000"/>
                </a:solidFill>
              </a:rPr>
              <a:t>	</a:t>
            </a:r>
            <a:r>
              <a:rPr lang="de-AT" noProof="1" smtClean="0">
                <a:solidFill>
                  <a:srgbClr val="FF0000"/>
                </a:solidFill>
              </a:rPr>
              <a:t>							33TXN 015 686	</a:t>
            </a:r>
            <a:r>
              <a:rPr lang="de-AT" noProof="1" smtClean="0"/>
              <a:t>	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            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11016" y="106803"/>
            <a:ext cx="85376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61938">
              <a:spcAft>
                <a:spcPct val="40000"/>
              </a:spcAft>
              <a:defRPr/>
            </a:pPr>
            <a:r>
              <a:rPr lang="de-DE" sz="2800" noProof="1" smtClean="0">
                <a:solidFill>
                  <a:schemeClr val="hlink"/>
                </a:solidFill>
              </a:rPr>
              <a:t>Kartenbeispiele</a:t>
            </a:r>
            <a:endParaRPr lang="de-DE" sz="2800" noProof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noProof="1" smtClean="0"/>
              <a:t>Funkausbildung</a:t>
            </a:r>
            <a:endParaRPr lang="de-DE" noProof="1" smtClean="0"/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33363" y="1133475"/>
            <a:ext cx="8524875" cy="4573588"/>
          </a:xfrm>
        </p:spPr>
        <p:txBody>
          <a:bodyPr/>
          <a:lstStyle/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Burg Lockenhaus	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								</a:t>
            </a:r>
            <a:r>
              <a:rPr lang="de-AT" noProof="1" smtClean="0">
                <a:solidFill>
                  <a:srgbClr val="FF0000"/>
                </a:solidFill>
              </a:rPr>
              <a:t>33TXN 074 510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>
                <a:solidFill>
                  <a:srgbClr val="FF0000"/>
                </a:solidFill>
              </a:rPr>
              <a:t> </a:t>
            </a:r>
            <a:r>
              <a:rPr lang="de-AT" noProof="1" smtClean="0"/>
              <a:t>Therme Lutzmannsburg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	</a:t>
            </a:r>
            <a:r>
              <a:rPr lang="de-AT" noProof="1" smtClean="0"/>
              <a:t>																</a:t>
            </a:r>
            <a:r>
              <a:rPr lang="de-AT" noProof="1" smtClean="0">
                <a:solidFill>
                  <a:srgbClr val="FF0000"/>
                </a:solidFill>
              </a:rPr>
              <a:t>33TXN 249 582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>
                <a:solidFill>
                  <a:srgbClr val="FF0000"/>
                </a:solidFill>
              </a:rPr>
              <a:t> </a:t>
            </a:r>
            <a:r>
              <a:rPr lang="de-AT" noProof="1" smtClean="0"/>
              <a:t>Rosalienkapelle Mannersdorf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>
                <a:solidFill>
                  <a:srgbClr val="FF0000"/>
                </a:solidFill>
              </a:rPr>
              <a:t>	</a:t>
            </a:r>
            <a:r>
              <a:rPr lang="de-AT" noProof="1" smtClean="0">
                <a:solidFill>
                  <a:srgbClr val="FF0000"/>
                </a:solidFill>
              </a:rPr>
              <a:t>							33TXN 154 533	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>
                <a:solidFill>
                  <a:srgbClr val="0070C0"/>
                </a:solidFill>
              </a:rPr>
              <a:t> Bad  Markt St. Martin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>
                <a:solidFill>
                  <a:srgbClr val="FF0000"/>
                </a:solidFill>
              </a:rPr>
              <a:t>	</a:t>
            </a:r>
            <a:r>
              <a:rPr lang="de-AT" noProof="1" smtClean="0">
                <a:solidFill>
                  <a:srgbClr val="FF0000"/>
                </a:solidFill>
              </a:rPr>
              <a:t>							33TXN 082 686</a:t>
            </a:r>
            <a:r>
              <a:rPr lang="de-AT" noProof="1" smtClean="0"/>
              <a:t>	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            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11016" y="106803"/>
            <a:ext cx="85376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61938">
              <a:spcAft>
                <a:spcPct val="40000"/>
              </a:spcAft>
              <a:defRPr/>
            </a:pPr>
            <a:r>
              <a:rPr lang="de-DE" sz="2800" noProof="1" smtClean="0">
                <a:solidFill>
                  <a:schemeClr val="hlink"/>
                </a:solidFill>
              </a:rPr>
              <a:t>Kartenbeispiele</a:t>
            </a:r>
            <a:endParaRPr lang="de-DE" sz="2800" noProof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21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noProof="1" smtClean="0"/>
              <a:t>Funkausbildung</a:t>
            </a:r>
            <a:endParaRPr lang="de-DE" noProof="1" smtClean="0"/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33363" y="1133475"/>
            <a:ext cx="8524875" cy="4573588"/>
          </a:xfrm>
        </p:spPr>
        <p:txBody>
          <a:bodyPr/>
          <a:lstStyle/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/>
              <a:t> </a:t>
            </a:r>
            <a:r>
              <a:rPr lang="de-AT" noProof="1" smtClean="0">
                <a:solidFill>
                  <a:srgbClr val="FF3300"/>
                </a:solidFill>
              </a:rPr>
              <a:t>33TXN 183 528</a:t>
            </a:r>
            <a:r>
              <a:rPr lang="de-AT" noProof="1" smtClean="0"/>
              <a:t>	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					Weingartenkapelle Klostermarienberg</a:t>
            </a:r>
            <a:r>
              <a:rPr lang="de-AT" noProof="1" smtClean="0">
                <a:solidFill>
                  <a:srgbClr val="FF0000"/>
                </a:solidFill>
              </a:rPr>
              <a:t>	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>
              <a:solidFill>
                <a:srgbClr val="FF0000"/>
              </a:solidFill>
            </a:endParaRP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>
                <a:solidFill>
                  <a:srgbClr val="FF0000"/>
                </a:solidFill>
              </a:rPr>
              <a:t> 33TXN 113 585</a:t>
            </a: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	</a:t>
            </a:r>
            <a:r>
              <a:rPr lang="de-AT" noProof="1" smtClean="0"/>
              <a:t>				ST.Donat Bildstock Steinberg	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>
              <a:solidFill>
                <a:srgbClr val="FF0000"/>
              </a:solidFill>
            </a:endParaRP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>
                <a:solidFill>
                  <a:srgbClr val="FF0000"/>
                </a:solidFill>
              </a:rPr>
              <a:t> </a:t>
            </a:r>
            <a:r>
              <a:rPr lang="de-AT" noProof="1" smtClean="0">
                <a:solidFill>
                  <a:srgbClr val="FF3300"/>
                </a:solidFill>
              </a:rPr>
              <a:t>33TXN 143 704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>
                <a:solidFill>
                  <a:srgbClr val="FF0000"/>
                </a:solidFill>
              </a:rPr>
              <a:t>	</a:t>
            </a:r>
            <a:r>
              <a:rPr lang="de-AT" noProof="1" smtClean="0">
                <a:solidFill>
                  <a:srgbClr val="FF0000"/>
                </a:solidFill>
              </a:rPr>
              <a:t>				</a:t>
            </a:r>
            <a:r>
              <a:rPr lang="de-AT" noProof="1" smtClean="0">
                <a:solidFill>
                  <a:srgbClr val="0070C0"/>
                </a:solidFill>
              </a:rPr>
              <a:t>Wasserwek Raiding</a:t>
            </a:r>
            <a:r>
              <a:rPr lang="de-AT" noProof="1" smtClean="0">
                <a:solidFill>
                  <a:srgbClr val="FF0000"/>
                </a:solidFill>
              </a:rPr>
              <a:t>	</a:t>
            </a:r>
            <a:r>
              <a:rPr lang="de-AT" noProof="1" smtClean="0"/>
              <a:t>	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            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11016" y="106803"/>
            <a:ext cx="85376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61938">
              <a:spcAft>
                <a:spcPct val="40000"/>
              </a:spcAft>
              <a:defRPr/>
            </a:pPr>
            <a:r>
              <a:rPr lang="de-DE" sz="2800" noProof="1" smtClean="0">
                <a:solidFill>
                  <a:schemeClr val="hlink"/>
                </a:solidFill>
              </a:rPr>
              <a:t>Kartenbeispiele</a:t>
            </a:r>
            <a:endParaRPr lang="de-DE" sz="2800" noProof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31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noProof="1" smtClean="0"/>
              <a:t>Funkausbildung</a:t>
            </a:r>
            <a:endParaRPr lang="de-DE" noProof="1" smtClean="0"/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33363" y="1133475"/>
            <a:ext cx="8524875" cy="4573588"/>
          </a:xfrm>
        </p:spPr>
        <p:txBody>
          <a:bodyPr/>
          <a:lstStyle/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/>
              <a:t> </a:t>
            </a:r>
            <a:r>
              <a:rPr lang="de-AT" noProof="1" smtClean="0">
                <a:solidFill>
                  <a:srgbClr val="FF3300"/>
                </a:solidFill>
              </a:rPr>
              <a:t>33TXN 007 713</a:t>
            </a:r>
            <a:r>
              <a:rPr lang="de-AT" noProof="1" smtClean="0"/>
              <a:t>	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						Basaltwerk - Pauliberg</a:t>
            </a:r>
            <a:r>
              <a:rPr lang="de-AT" noProof="1" smtClean="0">
                <a:solidFill>
                  <a:srgbClr val="FF0000"/>
                </a:solidFill>
              </a:rPr>
              <a:t>	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>
              <a:solidFill>
                <a:srgbClr val="FF0000"/>
              </a:solidFill>
            </a:endParaRP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>
                <a:solidFill>
                  <a:srgbClr val="FF0000"/>
                </a:solidFill>
              </a:rPr>
              <a:t> 33TXN 186 665</a:t>
            </a:r>
            <a:r>
              <a:rPr lang="de-AT" noProof="1"/>
              <a:t>	</a:t>
            </a:r>
            <a:r>
              <a:rPr lang="de-AT" noProof="1" smtClean="0"/>
              <a:t>				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	</a:t>
            </a:r>
            <a:r>
              <a:rPr lang="de-AT" noProof="1" smtClean="0"/>
              <a:t>					Florianikapelle Kleinwarasdorf	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>
              <a:solidFill>
                <a:srgbClr val="FF0000"/>
              </a:solidFill>
            </a:endParaRP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 smtClean="0">
                <a:solidFill>
                  <a:srgbClr val="FF0000"/>
                </a:solidFill>
              </a:rPr>
              <a:t> </a:t>
            </a:r>
            <a:r>
              <a:rPr lang="de-AT" noProof="1" smtClean="0">
                <a:solidFill>
                  <a:srgbClr val="FF3300"/>
                </a:solidFill>
              </a:rPr>
              <a:t>33TXN 151 544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>
                <a:solidFill>
                  <a:srgbClr val="FF0000"/>
                </a:solidFill>
              </a:rPr>
              <a:t>	</a:t>
            </a:r>
            <a:r>
              <a:rPr lang="de-AT" noProof="1" smtClean="0">
                <a:solidFill>
                  <a:srgbClr val="FF0000"/>
                </a:solidFill>
              </a:rPr>
              <a:t>					</a:t>
            </a:r>
            <a:r>
              <a:rPr lang="de-AT" noProof="1" smtClean="0"/>
              <a:t>Annakapelle Unterloisdorf</a:t>
            </a:r>
            <a:r>
              <a:rPr lang="de-AT" noProof="1" smtClean="0">
                <a:solidFill>
                  <a:srgbClr val="FF0000"/>
                </a:solidFill>
              </a:rPr>
              <a:t>	</a:t>
            </a:r>
            <a:r>
              <a:rPr lang="de-AT" noProof="1" smtClean="0"/>
              <a:t>	</a:t>
            </a:r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de-AT" noProof="1"/>
              <a:t> </a:t>
            </a:r>
            <a:r>
              <a:rPr lang="de-AT" noProof="1" smtClean="0"/>
              <a:t>            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11016" y="106803"/>
            <a:ext cx="85376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61938">
              <a:spcAft>
                <a:spcPct val="40000"/>
              </a:spcAft>
              <a:defRPr/>
            </a:pPr>
            <a:r>
              <a:rPr lang="de-DE" sz="2800" noProof="1" smtClean="0">
                <a:solidFill>
                  <a:schemeClr val="hlink"/>
                </a:solidFill>
              </a:rPr>
              <a:t>Kartenbeispiele</a:t>
            </a:r>
            <a:endParaRPr lang="de-DE" sz="2800" noProof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81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825" y="215767"/>
            <a:ext cx="8229600" cy="1283564"/>
          </a:xfrm>
        </p:spPr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>Richtung  bestimmen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Weiterbildungslehrgang</a:t>
            </a:r>
            <a:endParaRPr lang="de-DE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92" y="1569220"/>
            <a:ext cx="4821851" cy="487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6136821" y="3920576"/>
            <a:ext cx="576775" cy="1969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Gleichschenkliges Dreieck 5"/>
          <p:cNvSpPr/>
          <p:nvPr/>
        </p:nvSpPr>
        <p:spPr bwMode="auto">
          <a:xfrm>
            <a:off x="1403249" y="2541035"/>
            <a:ext cx="801859" cy="534572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Gerader Verbinder 7"/>
          <p:cNvCxnSpPr/>
          <p:nvPr/>
        </p:nvCxnSpPr>
        <p:spPr bwMode="auto">
          <a:xfrm flipH="1" flipV="1">
            <a:off x="397825" y="2526968"/>
            <a:ext cx="6069794" cy="14790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Sonne 9"/>
          <p:cNvSpPr/>
          <p:nvPr/>
        </p:nvSpPr>
        <p:spPr bwMode="auto">
          <a:xfrm>
            <a:off x="1758460" y="2827606"/>
            <a:ext cx="45719" cy="98474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onne 10"/>
          <p:cNvSpPr/>
          <p:nvPr/>
        </p:nvSpPr>
        <p:spPr bwMode="auto">
          <a:xfrm>
            <a:off x="6421900" y="3964378"/>
            <a:ext cx="45719" cy="83256"/>
          </a:xfrm>
          <a:prstGeom prst="su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Kreuz 14"/>
          <p:cNvSpPr/>
          <p:nvPr/>
        </p:nvSpPr>
        <p:spPr bwMode="auto">
          <a:xfrm>
            <a:off x="1696178" y="2325035"/>
            <a:ext cx="216000" cy="216000"/>
          </a:xfrm>
          <a:prstGeom prst="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67618" y="4117523"/>
            <a:ext cx="1412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PUNKT B</a:t>
            </a:r>
            <a:endParaRPr lang="de-AT" dirty="0"/>
          </a:p>
        </p:txBody>
      </p:sp>
      <p:sp>
        <p:nvSpPr>
          <p:cNvPr id="17" name="Rechteck 16"/>
          <p:cNvSpPr/>
          <p:nvPr/>
        </p:nvSpPr>
        <p:spPr>
          <a:xfrm>
            <a:off x="1235168" y="3266487"/>
            <a:ext cx="1354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PUNKT </a:t>
            </a:r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123507" y="5256402"/>
            <a:ext cx="4490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r>
              <a:rPr lang="de-AT" dirty="0" smtClean="0"/>
              <a:t>Richtung Punkt B zu Punkt A:</a:t>
            </a:r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3587262" y="5558567"/>
            <a:ext cx="129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284 Grad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06388" y="777241"/>
            <a:ext cx="844232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Norden Sie die Karte ein.</a:t>
            </a:r>
            <a:endParaRPr lang="de-AT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AT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Suchen Sie das Objekt (Punkt „A“) auf der ÖK50-UTM anhand der Koordinatenangabe (UTMREF) und markieren Sie es mit einem Kreis. Tragen Sie das ermittelte Objekt in das Aufgabenblatt ein</a:t>
            </a:r>
            <a:r>
              <a:rPr lang="de-AT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noProof="1" smtClean="0"/>
              <a:t>Funkausbildung</a:t>
            </a:r>
            <a:endParaRPr lang="de-DE" noProof="1" smtClean="0"/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09928" y="1624692"/>
            <a:ext cx="8238786" cy="5172076"/>
          </a:xfrm>
        </p:spPr>
        <p:txBody>
          <a:bodyPr/>
          <a:lstStyle/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0" indent="0">
              <a:buNone/>
            </a:pPr>
            <a:r>
              <a:rPr lang="de-AT" noProof="1" smtClean="0"/>
              <a:t> </a:t>
            </a:r>
            <a:r>
              <a:rPr lang="de-AT" sz="1400" dirty="0" smtClean="0"/>
              <a:t>3</a:t>
            </a:r>
            <a:r>
              <a:rPr lang="de-AT" sz="1400" dirty="0"/>
              <a:t>. Suchen Sie das auf dem Aufgabenblatt angegebene Objekt (Punkt „B“) auf </a:t>
            </a:r>
            <a:r>
              <a:rPr lang="de-AT" sz="1400" dirty="0" smtClean="0"/>
              <a:t>der ÖK50-UTM </a:t>
            </a:r>
            <a:r>
              <a:rPr lang="de-AT" sz="1400" dirty="0"/>
              <a:t>und </a:t>
            </a:r>
            <a:r>
              <a:rPr lang="de-AT" sz="1400" dirty="0" smtClean="0"/>
              <a:t>                                        Sie </a:t>
            </a:r>
            <a:r>
              <a:rPr lang="de-AT" sz="1400" dirty="0"/>
              <a:t>es mit einem Kreis. Erstellen Sie eine Koordinatenmeldung (UTMREF) für dieses Objekt </a:t>
            </a:r>
            <a:r>
              <a:rPr lang="de-AT" sz="1400" dirty="0" smtClean="0"/>
              <a:t>und markieren  </a:t>
            </a:r>
            <a:r>
              <a:rPr lang="de-AT" sz="1400" dirty="0"/>
              <a:t>tragen Sie diese in das Aufgabenblatt ein</a:t>
            </a:r>
            <a:r>
              <a:rPr lang="de-AT" sz="1400" dirty="0" smtClean="0"/>
              <a:t>.</a:t>
            </a:r>
            <a:endParaRPr lang="de-AT" noProof="1" smtClean="0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11016" y="106803"/>
            <a:ext cx="85376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61938">
              <a:spcAft>
                <a:spcPct val="40000"/>
              </a:spcAft>
              <a:defRPr/>
            </a:pPr>
            <a:r>
              <a:rPr lang="de-DE" sz="2800" noProof="1" smtClean="0">
                <a:solidFill>
                  <a:schemeClr val="hlink"/>
                </a:solidFill>
              </a:rPr>
              <a:t>FULA-Beispiel</a:t>
            </a:r>
            <a:endParaRPr lang="de-DE" sz="2800" noProof="1">
              <a:solidFill>
                <a:schemeClr val="hlin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7139"/>
              </p:ext>
            </p:extLst>
          </p:nvPr>
        </p:nvGraphicFramePr>
        <p:xfrm>
          <a:off x="609600" y="2208893"/>
          <a:ext cx="729064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422"/>
                <a:gridCol w="1970138"/>
                <a:gridCol w="2762085"/>
              </a:tblGrid>
              <a:tr h="0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FF0000"/>
                          </a:solidFill>
                        </a:rPr>
                        <a:t>Punkt</a:t>
                      </a:r>
                      <a:r>
                        <a:rPr lang="de-AT" baseline="0" dirty="0" smtClean="0">
                          <a:solidFill>
                            <a:srgbClr val="FF0000"/>
                          </a:solidFill>
                        </a:rPr>
                        <a:t> A</a:t>
                      </a:r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FF0000"/>
                          </a:solidFill>
                        </a:rPr>
                        <a:t>33T XN 113 585</a:t>
                      </a:r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 smtClean="0"/>
                        <a:t>Koordinatenmeldung</a:t>
                      </a:r>
                      <a:endParaRPr lang="de-A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Objekt</a:t>
                      </a:r>
                      <a:endParaRPr lang="de-A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54030"/>
              </p:ext>
            </p:extLst>
          </p:nvPr>
        </p:nvGraphicFramePr>
        <p:xfrm>
          <a:off x="592364" y="4220029"/>
          <a:ext cx="731657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094"/>
                <a:gridCol w="2267494"/>
                <a:gridCol w="2636991"/>
              </a:tblGrid>
              <a:tr h="0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FF0000"/>
                          </a:solidFill>
                        </a:rPr>
                        <a:t>Punkt B</a:t>
                      </a:r>
                    </a:p>
                    <a:p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FF0000"/>
                          </a:solidFill>
                        </a:rPr>
                        <a:t>Kirche</a:t>
                      </a:r>
                      <a:r>
                        <a:rPr lang="de-AT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AT" baseline="0" dirty="0" err="1" smtClean="0">
                          <a:solidFill>
                            <a:srgbClr val="FF0000"/>
                          </a:solidFill>
                        </a:rPr>
                        <a:t>Oberloisdorf</a:t>
                      </a:r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dirty="0" smtClean="0"/>
                        <a:t>Koordinatenmeldung</a:t>
                      </a:r>
                      <a:endParaRPr lang="de-A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Objekt</a:t>
                      </a:r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5502783" y="2181726"/>
            <a:ext cx="202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FF0000"/>
                </a:solidFill>
              </a:rPr>
              <a:t>Bildstock </a:t>
            </a:r>
            <a:r>
              <a:rPr lang="de-AT" sz="1600" b="1" dirty="0" err="1" smtClean="0">
                <a:solidFill>
                  <a:srgbClr val="FF0000"/>
                </a:solidFill>
              </a:rPr>
              <a:t>St.Donat</a:t>
            </a:r>
            <a:endParaRPr lang="de-AT" sz="1600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48000" y="4255116"/>
            <a:ext cx="211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33T XN </a:t>
            </a:r>
            <a:r>
              <a:rPr lang="de-AT" b="1" dirty="0" smtClean="0">
                <a:solidFill>
                  <a:srgbClr val="FF0000"/>
                </a:solidFill>
              </a:rPr>
              <a:t>135 558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09929" y="5509660"/>
            <a:ext cx="5041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4) Die </a:t>
            </a:r>
            <a:r>
              <a:rPr lang="de-AT" sz="1400" b="1" dirty="0"/>
              <a:t>Entfernung von Punkt „B“ zu Punkt „A“ beträgt:</a:t>
            </a:r>
            <a:endParaRPr lang="de-AT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09929" y="5931417"/>
            <a:ext cx="464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5) Die </a:t>
            </a:r>
            <a:r>
              <a:rPr lang="de-AT" sz="1400" b="1" dirty="0"/>
              <a:t>Richtung von Punkt „B“ zu Punkt „A“ beträgt: </a:t>
            </a:r>
            <a:endParaRPr lang="de-AT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5363369" y="5855990"/>
            <a:ext cx="22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322 Grad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502783" y="5436604"/>
            <a:ext cx="269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3.500 </a:t>
            </a:r>
            <a:r>
              <a:rPr lang="de-AT" b="1" dirty="0" smtClean="0">
                <a:solidFill>
                  <a:srgbClr val="FF0000"/>
                </a:solidFill>
              </a:rPr>
              <a:t>m Angabe in m 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40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06388" y="777241"/>
            <a:ext cx="844232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Norden Sie die Karte ein.</a:t>
            </a:r>
            <a:endParaRPr lang="de-AT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AT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Suchen Sie das Objekt (Punkt „A“) auf der ÖK50-UTM anhand der Koordinatenangabe (UTMREF) und markieren Sie es mit einem Kreis. Tragen Sie das ermittelte Objekt in das Aufgabenblatt ein</a:t>
            </a:r>
            <a:r>
              <a:rPr lang="de-AT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AT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noProof="1" smtClean="0"/>
              <a:t>Funkausbildung</a:t>
            </a:r>
            <a:endParaRPr lang="de-DE" noProof="1" smtClean="0"/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09928" y="1624692"/>
            <a:ext cx="8238786" cy="5172076"/>
          </a:xfrm>
        </p:spPr>
        <p:txBody>
          <a:bodyPr/>
          <a:lstStyle/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263525" indent="-263525" eaLnBrk="1" hangingPunct="1">
              <a:buFont typeface="Wingdings" pitchFamily="2" charset="2"/>
              <a:buNone/>
            </a:pPr>
            <a:endParaRPr lang="de-AT" noProof="1" smtClean="0"/>
          </a:p>
          <a:p>
            <a:pPr marL="0" indent="0">
              <a:buNone/>
            </a:pPr>
            <a:r>
              <a:rPr lang="de-AT" noProof="1" smtClean="0"/>
              <a:t> </a:t>
            </a:r>
            <a:r>
              <a:rPr lang="de-AT" sz="1400" dirty="0" smtClean="0"/>
              <a:t>3</a:t>
            </a:r>
            <a:r>
              <a:rPr lang="de-AT" sz="1400" dirty="0"/>
              <a:t>. Suchen Sie das auf dem Aufgabenblatt angegebene Objekt (Punkt „B“) auf </a:t>
            </a:r>
            <a:r>
              <a:rPr lang="de-AT" sz="1400" dirty="0" smtClean="0"/>
              <a:t>der ÖK50-UTM </a:t>
            </a:r>
            <a:r>
              <a:rPr lang="de-AT" sz="1400" dirty="0"/>
              <a:t>und </a:t>
            </a:r>
            <a:r>
              <a:rPr lang="de-AT" sz="1400" dirty="0" smtClean="0"/>
              <a:t>                                        Sie </a:t>
            </a:r>
            <a:r>
              <a:rPr lang="de-AT" sz="1400" dirty="0"/>
              <a:t>es mit einem Kreis. Erstellen Sie eine Koordinatenmeldung (UTMREF) für dieses Objekt </a:t>
            </a:r>
            <a:r>
              <a:rPr lang="de-AT" sz="1400" dirty="0" smtClean="0"/>
              <a:t>       und markieren  </a:t>
            </a:r>
            <a:r>
              <a:rPr lang="de-AT" sz="1400" dirty="0"/>
              <a:t>tragen Sie diese in das Aufgabenblatt ein</a:t>
            </a:r>
            <a:r>
              <a:rPr lang="de-AT" sz="1400" dirty="0" smtClean="0"/>
              <a:t>.</a:t>
            </a:r>
            <a:endParaRPr lang="de-AT" noProof="1" smtClean="0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11016" y="106803"/>
            <a:ext cx="85376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61938">
              <a:spcAft>
                <a:spcPct val="40000"/>
              </a:spcAft>
              <a:defRPr/>
            </a:pPr>
            <a:r>
              <a:rPr lang="de-DE" sz="2800" noProof="1" smtClean="0">
                <a:solidFill>
                  <a:schemeClr val="hlink"/>
                </a:solidFill>
              </a:rPr>
              <a:t>FULA-Beispiel</a:t>
            </a:r>
            <a:endParaRPr lang="de-DE" sz="2800" noProof="1">
              <a:solidFill>
                <a:schemeClr val="hlin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11906"/>
              </p:ext>
            </p:extLst>
          </p:nvPr>
        </p:nvGraphicFramePr>
        <p:xfrm>
          <a:off x="609600" y="2208893"/>
          <a:ext cx="729064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422"/>
                <a:gridCol w="1970138"/>
                <a:gridCol w="2762085"/>
              </a:tblGrid>
              <a:tr h="0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FF0000"/>
                          </a:solidFill>
                        </a:rPr>
                        <a:t>Punkt</a:t>
                      </a:r>
                      <a:r>
                        <a:rPr lang="de-AT" baseline="0" dirty="0" smtClean="0">
                          <a:solidFill>
                            <a:srgbClr val="FF0000"/>
                          </a:solidFill>
                        </a:rPr>
                        <a:t> A</a:t>
                      </a:r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FF0000"/>
                          </a:solidFill>
                        </a:rPr>
                        <a:t>33T XN 048 580</a:t>
                      </a:r>
                    </a:p>
                    <a:p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 smtClean="0"/>
                        <a:t>Koordinatenmeldung</a:t>
                      </a:r>
                      <a:endParaRPr lang="de-A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Objekt</a:t>
                      </a:r>
                      <a:endParaRPr lang="de-A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18672"/>
              </p:ext>
            </p:extLst>
          </p:nvPr>
        </p:nvGraphicFramePr>
        <p:xfrm>
          <a:off x="592364" y="4220029"/>
          <a:ext cx="731657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094"/>
                <a:gridCol w="2267494"/>
                <a:gridCol w="2636991"/>
              </a:tblGrid>
              <a:tr h="0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FF0000"/>
                          </a:solidFill>
                        </a:rPr>
                        <a:t>Punkt B</a:t>
                      </a:r>
                    </a:p>
                    <a:p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FF0000"/>
                          </a:solidFill>
                        </a:rPr>
                        <a:t>Kirche</a:t>
                      </a:r>
                      <a:r>
                        <a:rPr lang="de-AT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AT" baseline="0" dirty="0" err="1" smtClean="0">
                          <a:solidFill>
                            <a:srgbClr val="FF0000"/>
                          </a:solidFill>
                        </a:rPr>
                        <a:t>Unterrabnitz</a:t>
                      </a:r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dirty="0" smtClean="0"/>
                        <a:t>Koordinatenmeldung</a:t>
                      </a:r>
                      <a:endParaRPr lang="de-A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Objekt</a:t>
                      </a:r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5551714" y="2334126"/>
            <a:ext cx="2021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Jagdhütte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35086" y="4347503"/>
            <a:ext cx="211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33T XN 038 566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09929" y="5509660"/>
            <a:ext cx="5041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4) Die </a:t>
            </a:r>
            <a:r>
              <a:rPr lang="de-AT" sz="1400" b="1" dirty="0"/>
              <a:t>Entfernung von Punkt „B“ zu Punkt „A“ beträgt:</a:t>
            </a:r>
            <a:endParaRPr lang="de-AT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09929" y="5931417"/>
            <a:ext cx="464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5) Die </a:t>
            </a:r>
            <a:r>
              <a:rPr lang="de-AT" sz="1400" b="1" dirty="0"/>
              <a:t>Richtung von Punkt „B“ zu Punkt „A“ beträgt: </a:t>
            </a:r>
            <a:endParaRPr lang="de-AT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5363369" y="5855990"/>
            <a:ext cx="22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38 Grad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363368" y="5468436"/>
            <a:ext cx="2884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1.600 </a:t>
            </a:r>
            <a:r>
              <a:rPr lang="de-AT" b="1" dirty="0" smtClean="0">
                <a:solidFill>
                  <a:srgbClr val="FF0000"/>
                </a:solidFill>
              </a:rPr>
              <a:t>m Angabe in m 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28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375</Words>
  <Application>Microsoft Office PowerPoint</Application>
  <PresentationFormat>Bildschirmpräsentation (4:3)</PresentationFormat>
  <Paragraphs>226</Paragraphs>
  <Slides>12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Tahoma</vt:lpstr>
      <vt:lpstr>Times New Roman</vt:lpstr>
      <vt:lpstr>Wingdings</vt:lpstr>
      <vt:lpstr>Standarddesign</vt:lpstr>
      <vt:lpstr>CorelDRAW</vt:lpstr>
      <vt:lpstr>Kartenbeispiele UTM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Richtung  bestimmen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Ferdinand Koo</dc:creator>
  <dc:description>PresentationLoad.com</dc:description>
  <cp:lastModifiedBy>Ferdinand Koo</cp:lastModifiedBy>
  <cp:revision>389</cp:revision>
  <dcterms:created xsi:type="dcterms:W3CDTF">2007-11-27T23:54:21Z</dcterms:created>
  <dcterms:modified xsi:type="dcterms:W3CDTF">2014-11-13T20:27:19Z</dcterms:modified>
</cp:coreProperties>
</file>